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7" r:id="rId1"/>
  </p:sldMasterIdLst>
  <p:sldIdLst>
    <p:sldId id="256" r:id="rId2"/>
    <p:sldId id="257" r:id="rId3"/>
    <p:sldId id="275" r:id="rId4"/>
    <p:sldId id="269" r:id="rId5"/>
    <p:sldId id="279" r:id="rId6"/>
    <p:sldId id="266" r:id="rId7"/>
    <p:sldId id="272" r:id="rId8"/>
    <p:sldId id="270" r:id="rId9"/>
    <p:sldId id="273" r:id="rId10"/>
    <p:sldId id="267" r:id="rId11"/>
    <p:sldId id="278" r:id="rId12"/>
    <p:sldId id="259" r:id="rId13"/>
    <p:sldId id="276" r:id="rId14"/>
    <p:sldId id="274" r:id="rId15"/>
    <p:sldId id="260" r:id="rId16"/>
    <p:sldId id="261" r:id="rId17"/>
    <p:sldId id="26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E263"/>
    <a:srgbClr val="53E163"/>
    <a:srgbClr val="37EC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06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566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209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9272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6161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867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4184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1755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5/16/2024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5273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595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264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420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5/16/2024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752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030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279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549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5/16/2024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650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570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B61BEF0D-F0BB-DE4B-95CE-6DB70DBA9567}" type="datetimeFigureOut">
              <a:rPr lang="en-US" smtClean="0"/>
              <a:pPr/>
              <a:t>5/16/2024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3963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  <p:sldLayoutId id="2147483829" r:id="rId12"/>
    <p:sldLayoutId id="2147483830" r:id="rId13"/>
    <p:sldLayoutId id="2147483831" r:id="rId14"/>
    <p:sldLayoutId id="2147483832" r:id="rId15"/>
    <p:sldLayoutId id="2147483833" r:id="rId16"/>
    <p:sldLayoutId id="214748383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D6036-E6D4-43D8-EF03-B355447309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0718" y="4177937"/>
            <a:ext cx="9440034" cy="1088336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SPOTIFY 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217AB6-77D2-BD0E-8829-FAC1D242D5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1393" y="5338740"/>
            <a:ext cx="9440034" cy="1201203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52F44B"/>
                </a:solidFill>
              </a:rPr>
              <a:t>Phuong Aissa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52F44B"/>
                </a:solidFill>
              </a:rPr>
              <a:t>Liseth Rubio</a:t>
            </a:r>
          </a:p>
        </p:txBody>
      </p:sp>
      <p:pic>
        <p:nvPicPr>
          <p:cNvPr id="1028" name="Picture 4" descr="Read Spotify's Joint Letter with European Companies Calling for Meaningful  Regulatory Action Against Apple — Spotify">
            <a:extLst>
              <a:ext uri="{FF2B5EF4-FFF2-40B4-BE49-F238E27FC236}">
                <a16:creationId xmlns:a16="http://schemas.microsoft.com/office/drawing/2014/main" id="{4699EFD1-CD11-6B3F-5EAF-E4116DC4F4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93" r="-1" b="15765"/>
          <a:stretch/>
        </p:blipFill>
        <p:spPr bwMode="auto">
          <a:xfrm>
            <a:off x="-8748" y="0"/>
            <a:ext cx="12198915" cy="4322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867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e chart with numbers and text&#10;&#10;Description automatically generated">
            <a:extLst>
              <a:ext uri="{FF2B5EF4-FFF2-40B4-BE49-F238E27FC236}">
                <a16:creationId xmlns:a16="http://schemas.microsoft.com/office/drawing/2014/main" id="{22FF6996-C1E0-9BB7-FC08-C69F07FD3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3"/>
          <a:stretch/>
        </p:blipFill>
        <p:spPr>
          <a:xfrm>
            <a:off x="2912881" y="1671339"/>
            <a:ext cx="6006691" cy="48720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62530D-B1F8-A435-1195-31B6CD4F6879}"/>
              </a:ext>
            </a:extLst>
          </p:cNvPr>
          <p:cNvSpPr txBox="1"/>
          <p:nvPr/>
        </p:nvSpPr>
        <p:spPr>
          <a:xfrm>
            <a:off x="1111283" y="516462"/>
            <a:ext cx="108537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37EC72"/>
                </a:solidFill>
              </a:rPr>
              <a:t>BPM Distribution by Percentages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76744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FE7A30-917E-3A84-69E9-F0E716202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742" y="916199"/>
            <a:ext cx="8631086" cy="58595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1D8820-066F-8FE7-22C3-75DC0E760830}"/>
              </a:ext>
            </a:extLst>
          </p:cNvPr>
          <p:cNvSpPr txBox="1"/>
          <p:nvPr/>
        </p:nvSpPr>
        <p:spPr>
          <a:xfrm>
            <a:off x="2830285" y="27979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37EC72"/>
                </a:solidFill>
              </a:rPr>
              <a:t>Danceability Rate across Platform Charts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2536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5F8A8A54-A526-901D-9655-A181C67748C9}"/>
              </a:ext>
            </a:extLst>
          </p:cNvPr>
          <p:cNvSpPr txBox="1"/>
          <p:nvPr/>
        </p:nvSpPr>
        <p:spPr>
          <a:xfrm>
            <a:off x="445024" y="357399"/>
            <a:ext cx="113781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37EC72"/>
                </a:solidFill>
              </a:rPr>
              <a:t>Danceability Rate across Platform Charts</a:t>
            </a:r>
            <a:endParaRPr lang="en-US" sz="4800" dirty="0"/>
          </a:p>
        </p:txBody>
      </p:sp>
      <p:pic>
        <p:nvPicPr>
          <p:cNvPr id="3" name="Picture 2" descr="A chart with blue dots and red lines&#10;&#10;Description automatically generated">
            <a:extLst>
              <a:ext uri="{FF2B5EF4-FFF2-40B4-BE49-F238E27FC236}">
                <a16:creationId xmlns:a16="http://schemas.microsoft.com/office/drawing/2014/main" id="{BC80526B-7333-B41C-0646-0493B53B0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054" y="1366524"/>
            <a:ext cx="3479597" cy="2609698"/>
          </a:xfrm>
          <a:prstGeom prst="rect">
            <a:avLst/>
          </a:prstGeom>
        </p:spPr>
      </p:pic>
      <p:pic>
        <p:nvPicPr>
          <p:cNvPr id="7" name="Picture 6" descr="A diagram of a dance ability&#10;&#10;Description automatically generated with medium confidence">
            <a:extLst>
              <a:ext uri="{FF2B5EF4-FFF2-40B4-BE49-F238E27FC236}">
                <a16:creationId xmlns:a16="http://schemas.microsoft.com/office/drawing/2014/main" id="{0C84D4C4-220E-F0EB-ABB5-664ECB2FF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085" y="1366524"/>
            <a:ext cx="3479597" cy="26096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E47039-DE6A-D3DC-E258-1D94B76930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635" b="5183"/>
          <a:stretch/>
        </p:blipFill>
        <p:spPr>
          <a:xfrm>
            <a:off x="4528543" y="3838094"/>
            <a:ext cx="2027056" cy="1381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113FA6-C725-FC86-3E30-F55E4F03B1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5101" y="3818223"/>
            <a:ext cx="2398074" cy="157999"/>
          </a:xfrm>
          <a:prstGeom prst="rect">
            <a:avLst/>
          </a:prstGeom>
        </p:spPr>
      </p:pic>
      <p:pic>
        <p:nvPicPr>
          <p:cNvPr id="13" name="Picture 12" descr="A chart with blue dots and red lines&#10;&#10;Description automatically generated">
            <a:extLst>
              <a:ext uri="{FF2B5EF4-FFF2-40B4-BE49-F238E27FC236}">
                <a16:creationId xmlns:a16="http://schemas.microsoft.com/office/drawing/2014/main" id="{3C3B761D-6C53-8D04-ED67-F1A4416ED1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084" y="4070916"/>
            <a:ext cx="3479597" cy="26096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46FE42-8130-5768-A59C-33F74A3724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5901" y="6522244"/>
            <a:ext cx="2605051" cy="157999"/>
          </a:xfrm>
          <a:prstGeom prst="rect">
            <a:avLst/>
          </a:prstGeom>
        </p:spPr>
      </p:pic>
      <p:pic>
        <p:nvPicPr>
          <p:cNvPr id="19" name="Picture 18" descr="A diagram of a dance&#10;&#10;Description automatically generated">
            <a:extLst>
              <a:ext uri="{FF2B5EF4-FFF2-40B4-BE49-F238E27FC236}">
                <a16:creationId xmlns:a16="http://schemas.microsoft.com/office/drawing/2014/main" id="{BB385F29-5688-4221-E068-767F059397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055" y="4070917"/>
            <a:ext cx="3479597" cy="260969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E2490A4-6C93-FF4B-88EC-0933D71516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07929" y="6560384"/>
            <a:ext cx="2189976" cy="117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767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1906B-35BB-0505-7493-0545C5C98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138" y="448224"/>
            <a:ext cx="11525249" cy="1656801"/>
          </a:xfrm>
        </p:spPr>
        <p:txBody>
          <a:bodyPr>
            <a:normAutofit fontScale="90000"/>
          </a:bodyPr>
          <a:lstStyle/>
          <a:p>
            <a:r>
              <a:rPr lang="en-US" sz="5300" b="1" dirty="0">
                <a:solidFill>
                  <a:srgbClr val="37EC72"/>
                </a:solidFill>
              </a:rPr>
              <a:t>Descriptive Statistics on</a:t>
            </a:r>
            <a:br>
              <a:rPr lang="en-US" sz="5300" b="1" dirty="0">
                <a:solidFill>
                  <a:srgbClr val="37EC72"/>
                </a:solidFill>
              </a:rPr>
            </a:br>
            <a:r>
              <a:rPr lang="en-US" sz="5300" b="1" dirty="0">
                <a:solidFill>
                  <a:srgbClr val="37EC72"/>
                </a:solidFill>
              </a:rPr>
              <a:t>Danceability Rate across Platform Charts</a:t>
            </a:r>
            <a:br>
              <a:rPr lang="en-US" sz="4000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67180F-F75A-1772-BAAA-34CC3B379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8" y="2428929"/>
            <a:ext cx="2481467" cy="24859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C0167D-E01C-E514-C77D-3D28228D1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261" y="2427691"/>
            <a:ext cx="2332396" cy="24413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55E8F3D-1F99-6DEB-D31A-48F769106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7632" y="2427691"/>
            <a:ext cx="2472144" cy="24413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A271837-BC56-9F6D-A165-F41E467AF5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3751" y="2431532"/>
            <a:ext cx="2610111" cy="248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066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A1B4EBE-D96E-380A-FF87-53A57604B6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" b="48570"/>
          <a:stretch/>
        </p:blipFill>
        <p:spPr>
          <a:xfrm>
            <a:off x="1615924" y="2848073"/>
            <a:ext cx="1856052" cy="21616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2BABD9-8732-F2BE-E60B-130594AAF6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430"/>
          <a:stretch/>
        </p:blipFill>
        <p:spPr>
          <a:xfrm>
            <a:off x="3424067" y="2848073"/>
            <a:ext cx="1961544" cy="21899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56BF74-75D3-9735-B492-F1DE86F014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5" t="5126" b="8737"/>
          <a:stretch/>
        </p:blipFill>
        <p:spPr>
          <a:xfrm>
            <a:off x="0" y="5009716"/>
            <a:ext cx="3917113" cy="18482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E0BD5B-8F59-3A09-B532-B2E9C020B0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2828"/>
          <a:stretch/>
        </p:blipFill>
        <p:spPr>
          <a:xfrm>
            <a:off x="0" y="0"/>
            <a:ext cx="5385611" cy="28480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0F538B-33D9-BB85-21F6-3B0CA3AC4D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561" r="72317"/>
          <a:stretch/>
        </p:blipFill>
        <p:spPr>
          <a:xfrm>
            <a:off x="-1" y="2848073"/>
            <a:ext cx="1640327" cy="21616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997B52-6BDA-7441-CAAB-E48B6F0983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89"/>
          <a:stretch/>
        </p:blipFill>
        <p:spPr>
          <a:xfrm>
            <a:off x="5722149" y="0"/>
            <a:ext cx="6469851" cy="199981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955DA8-3CC2-5763-4B7C-71D2F729817D}"/>
              </a:ext>
            </a:extLst>
          </p:cNvPr>
          <p:cNvSpPr txBox="1"/>
          <p:nvPr/>
        </p:nvSpPr>
        <p:spPr>
          <a:xfrm>
            <a:off x="4678438" y="6090344"/>
            <a:ext cx="69862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37EC72"/>
                </a:solidFill>
              </a:rPr>
              <a:t>Music Popularity (Number of Streams) over Time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21914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AutoShape 2">
            <a:extLst>
              <a:ext uri="{FF2B5EF4-FFF2-40B4-BE49-F238E27FC236}">
                <a16:creationId xmlns:a16="http://schemas.microsoft.com/office/drawing/2014/main" id="{228D441B-C685-825D-3623-4F4DDB0788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A19C98-775F-EED5-3ADB-11B0B3BD7391}"/>
              </a:ext>
            </a:extLst>
          </p:cNvPr>
          <p:cNvSpPr txBox="1"/>
          <p:nvPr/>
        </p:nvSpPr>
        <p:spPr>
          <a:xfrm>
            <a:off x="454781" y="283608"/>
            <a:ext cx="1110826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1" dirty="0">
                <a:solidFill>
                  <a:srgbClr val="37EC72"/>
                </a:solidFill>
              </a:rPr>
              <a:t>Music Popularity (Number of Streams) over Time </a:t>
            </a:r>
            <a:endParaRPr lang="en-US" sz="4800" dirty="0"/>
          </a:p>
        </p:txBody>
      </p:sp>
      <p:pic>
        <p:nvPicPr>
          <p:cNvPr id="3" name="Picture 2" descr="A graph with blue lines&#10;&#10;Description automatically generated">
            <a:extLst>
              <a:ext uri="{FF2B5EF4-FFF2-40B4-BE49-F238E27FC236}">
                <a16:creationId xmlns:a16="http://schemas.microsoft.com/office/drawing/2014/main" id="{864AC268-2126-9DA0-7845-1BC917B3D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6477" y="1907432"/>
            <a:ext cx="6683980" cy="47757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7FD3F3-D630-A1B6-D01A-671350A97E66}"/>
              </a:ext>
            </a:extLst>
          </p:cNvPr>
          <p:cNvSpPr txBox="1"/>
          <p:nvPr/>
        </p:nvSpPr>
        <p:spPr>
          <a:xfrm>
            <a:off x="309335" y="5302761"/>
            <a:ext cx="19281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58E263"/>
                </a:solidFill>
              </a:rPr>
              <a:t>The year with the least streams is 1930 with over 90 million streams</a:t>
            </a:r>
            <a:r>
              <a:rPr lang="en-US" sz="1600" dirty="0">
                <a:solidFill>
                  <a:srgbClr val="58E263"/>
                </a:solidFill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D75950-E3FA-EFF6-368B-EF227224CC48}"/>
              </a:ext>
            </a:extLst>
          </p:cNvPr>
          <p:cNvSpPr txBox="1"/>
          <p:nvPr/>
        </p:nvSpPr>
        <p:spPr>
          <a:xfrm>
            <a:off x="9468151" y="1827219"/>
            <a:ext cx="1930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58E263"/>
                </a:solidFill>
              </a:rPr>
              <a:t>The year with the most streams is 1975 with  over 2 billion streams.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C5D16CE-00D4-44F0-9F55-F1143F2180FF}"/>
              </a:ext>
            </a:extLst>
          </p:cNvPr>
          <p:cNvCxnSpPr>
            <a:cxnSpLocks/>
          </p:cNvCxnSpPr>
          <p:nvPr/>
        </p:nvCxnSpPr>
        <p:spPr>
          <a:xfrm flipV="1">
            <a:off x="1973942" y="5916990"/>
            <a:ext cx="1949753" cy="32415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7995B8-4ECA-4672-EB05-3195F9086C5D}"/>
              </a:ext>
            </a:extLst>
          </p:cNvPr>
          <p:cNvCxnSpPr/>
          <p:nvPr/>
        </p:nvCxnSpPr>
        <p:spPr>
          <a:xfrm flipH="1">
            <a:off x="6393543" y="2162627"/>
            <a:ext cx="2956076" cy="2612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336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E358BD-F595-8589-A67B-44F1B1835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29" y="246743"/>
            <a:ext cx="11335657" cy="1717523"/>
          </a:xfrm>
        </p:spPr>
        <p:txBody>
          <a:bodyPr>
            <a:normAutofit fontScale="90000"/>
          </a:bodyPr>
          <a:lstStyle/>
          <a:p>
            <a:br>
              <a:rPr lang="en-US" sz="5300" b="1" dirty="0">
                <a:solidFill>
                  <a:srgbClr val="37EC72"/>
                </a:solidFill>
              </a:rPr>
            </a:br>
            <a:r>
              <a:rPr lang="en-US" sz="5300" b="1" dirty="0">
                <a:solidFill>
                  <a:srgbClr val="37EC72"/>
                </a:solidFill>
              </a:rPr>
              <a:t>Music Popularity (Number of Streams) over Time (2020-2023)</a:t>
            </a:r>
            <a:br>
              <a:rPr lang="en-US" sz="4000" dirty="0"/>
            </a:br>
            <a:endParaRPr lang="en-US" dirty="0"/>
          </a:p>
        </p:txBody>
      </p:sp>
      <p:pic>
        <p:nvPicPr>
          <p:cNvPr id="3" name="Picture 2" descr="A graph with a line&#10;&#10;Description automatically generated">
            <a:extLst>
              <a:ext uri="{FF2B5EF4-FFF2-40B4-BE49-F238E27FC236}">
                <a16:creationId xmlns:a16="http://schemas.microsoft.com/office/drawing/2014/main" id="{26242A1F-633C-F23E-0550-CC4552B65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566" y="2049925"/>
            <a:ext cx="6344330" cy="45983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98B555-72AD-E94F-7D97-9A3413E4D488}"/>
              </a:ext>
            </a:extLst>
          </p:cNvPr>
          <p:cNvSpPr txBox="1"/>
          <p:nvPr/>
        </p:nvSpPr>
        <p:spPr>
          <a:xfrm>
            <a:off x="416076" y="3148781"/>
            <a:ext cx="27190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58E263"/>
                </a:solidFill>
              </a:rPr>
              <a:t>Declining trend from 2020 to 2023, indicating a decrease in streams count as time continues.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82087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CE7AA-3213-C4C6-C4AC-43350E03E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414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37EC72"/>
                </a:solidFill>
              </a:rPr>
              <a:t>Conclusions</a:t>
            </a:r>
            <a:r>
              <a:rPr lang="en-US" sz="4800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C1B9F1-1F98-2822-877C-70B858731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94361"/>
            <a:ext cx="10353762" cy="4454039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The most streamed artist in Spotify from 1930 to 2023: The Weeknd.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The least streamed artist in Spotify from 1930 to 2023: Carin Leon.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Most of Spotify’s top songs fall within the 60 to 120 beat per minute (BPM) range.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There is no linear correlation between the song’s popularity and its danceability. 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On average, songs in the top 100 charts have a danceability rating of around 70%.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The year with the most streams on average is 1975 (over 2 billion streams).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The year with the least streams on average is 1930 (over 90 million streams).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211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94956-E81C-66D3-E7C6-E7777F765F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826" y="626882"/>
            <a:ext cx="6567512" cy="1489435"/>
          </a:xfrm>
        </p:spPr>
        <p:txBody>
          <a:bodyPr>
            <a:noAutofit/>
          </a:bodyPr>
          <a:lstStyle/>
          <a:p>
            <a:r>
              <a:rPr lang="en-US" sz="5400" b="1" dirty="0">
                <a:solidFill>
                  <a:srgbClr val="37EC72"/>
                </a:solidFill>
              </a:rPr>
              <a:t>Raise your hand if you use Spotify!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591089-00AC-3250-3A95-3243C24A43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2976" y="2600325"/>
            <a:ext cx="6431461" cy="3687353"/>
          </a:xfrm>
        </p:spPr>
        <p:txBody>
          <a:bodyPr>
            <a:normAutofit lnSpcReduction="10000"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Over 615 million users worldwide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Offers 70 million tracks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Largest music streaming platform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US is the country with more users (over 100 million)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Taylor Swift and The Weeknd are the singers with most monthly listeners. </a:t>
            </a:r>
          </a:p>
        </p:txBody>
      </p:sp>
      <p:pic>
        <p:nvPicPr>
          <p:cNvPr id="2052" name="Picture 4" descr="How to raise hand on Zoom (walkthrough guide w/ screenshots)">
            <a:extLst>
              <a:ext uri="{FF2B5EF4-FFF2-40B4-BE49-F238E27FC236}">
                <a16:creationId xmlns:a16="http://schemas.microsoft.com/office/drawing/2014/main" id="{2A34AF6B-1D0B-089B-BC5C-BB8437D305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2" r="3935" b="18490"/>
          <a:stretch/>
        </p:blipFill>
        <p:spPr bwMode="auto">
          <a:xfrm>
            <a:off x="7939088" y="626882"/>
            <a:ext cx="3686176" cy="2519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430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75E29-F73F-9AE6-88DE-FAB63F3FB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rgbClr val="37EC72"/>
                </a:solidFill>
              </a:rPr>
              <a:t>Research Questions</a:t>
            </a:r>
            <a:endParaRPr lang="en-US" sz="5400" dirty="0">
              <a:solidFill>
                <a:srgbClr val="37EC7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C6763-1261-3011-5C2B-CB6B00ECC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516" y="1804862"/>
            <a:ext cx="10688277" cy="4618279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The most streamed artists in Spotify-Top 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The least streamed artists in Spotify-Bottom 5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Percentages of the most and least popular ranges of BPMs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Danceability Rate across different music platforms: Spotify, Apple, Shazam, and Deezer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Descriptive statistics and linear regression on danceability rate across different music platforms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Music popularity (number of streams) over time from 1930 to 2023</a:t>
            </a:r>
          </a:p>
        </p:txBody>
      </p:sp>
    </p:spTree>
    <p:extLst>
      <p:ext uri="{BB962C8B-B14F-4D97-AF65-F5344CB8AC3E}">
        <p14:creationId xmlns:p14="http://schemas.microsoft.com/office/powerpoint/2010/main" val="3055470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EC6558-0728-9952-E2E9-2D040627B6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77" b="47358"/>
          <a:stretch/>
        </p:blipFill>
        <p:spPr>
          <a:xfrm>
            <a:off x="484373" y="4539154"/>
            <a:ext cx="10381989" cy="21983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370D242-C09B-4DCF-C344-81FCB0F08292}"/>
              </a:ext>
            </a:extLst>
          </p:cNvPr>
          <p:cNvSpPr txBox="1"/>
          <p:nvPr/>
        </p:nvSpPr>
        <p:spPr>
          <a:xfrm>
            <a:off x="2892458" y="218329"/>
            <a:ext cx="6096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>
                <a:solidFill>
                  <a:srgbClr val="37EC72"/>
                </a:solidFill>
              </a:rPr>
              <a:t>DataFrame Creation </a:t>
            </a:r>
            <a:endParaRPr lang="en-US" sz="4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905176-A748-FD6C-0F0A-5AF9DDED8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73" y="1175697"/>
            <a:ext cx="7029189" cy="336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745660-E234-AB18-D485-A99380E82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245594" cy="25581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2845C5-8CD8-954B-9F3D-754B4010A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58168"/>
            <a:ext cx="5805636" cy="42998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119BF2-0205-A441-7F66-DED6EAF20C40}"/>
              </a:ext>
            </a:extLst>
          </p:cNvPr>
          <p:cNvSpPr txBox="1"/>
          <p:nvPr/>
        </p:nvSpPr>
        <p:spPr>
          <a:xfrm>
            <a:off x="5907235" y="605163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900" indent="0" algn="ctr">
              <a:buClr>
                <a:srgbClr val="86CDEA"/>
              </a:buClr>
              <a:buNone/>
            </a:pPr>
            <a:r>
              <a:rPr lang="en-US" sz="2400" b="1" dirty="0">
                <a:solidFill>
                  <a:srgbClr val="37EC72"/>
                </a:solidFill>
              </a:rPr>
              <a:t>Most Streamed Songs on Spotify (Top 5)</a:t>
            </a:r>
          </a:p>
        </p:txBody>
      </p:sp>
    </p:spTree>
    <p:extLst>
      <p:ext uri="{BB962C8B-B14F-4D97-AF65-F5344CB8AC3E}">
        <p14:creationId xmlns:p14="http://schemas.microsoft.com/office/powerpoint/2010/main" val="4152971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B9E9F869-655E-7E3E-6D9A-1CB905499E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6991" y="489309"/>
            <a:ext cx="9058018" cy="1496947"/>
          </a:xfrm>
        </p:spPr>
        <p:txBody>
          <a:bodyPr anchor="ctr">
            <a:normAutofit lnSpcReduction="10000"/>
          </a:bodyPr>
          <a:lstStyle/>
          <a:p>
            <a:pPr marL="36900" indent="0" algn="ctr">
              <a:buClr>
                <a:srgbClr val="86CDEA"/>
              </a:buClr>
              <a:buNone/>
            </a:pPr>
            <a:r>
              <a:rPr lang="en-US" sz="4800" b="1" dirty="0">
                <a:solidFill>
                  <a:srgbClr val="37EC72"/>
                </a:solidFill>
              </a:rPr>
              <a:t>Most Streamed Songs on Spotify        (Top 5)</a:t>
            </a:r>
          </a:p>
          <a:p>
            <a:pPr>
              <a:buClr>
                <a:srgbClr val="86CDEA"/>
              </a:buClr>
            </a:pPr>
            <a:endParaRPr lang="en-US" dirty="0"/>
          </a:p>
        </p:txBody>
      </p:sp>
      <p:pic>
        <p:nvPicPr>
          <p:cNvPr id="17" name="Picture 16" descr="A graph of streams by songs&#10;&#10;Description automatically generated">
            <a:extLst>
              <a:ext uri="{FF2B5EF4-FFF2-40B4-BE49-F238E27FC236}">
                <a16:creationId xmlns:a16="http://schemas.microsoft.com/office/drawing/2014/main" id="{3341E3A0-9847-8724-4E95-8FD50FF50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7595" y="1929695"/>
            <a:ext cx="7616810" cy="457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469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91D1F0-84A3-CF64-EF4B-87FD46DB6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48432" cy="24044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7042E3-0D3B-8EEA-FDF2-F7E31A0CB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04474"/>
            <a:ext cx="6081146" cy="44535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1CE7B6-FDD4-593C-18AA-50C4868658BD}"/>
              </a:ext>
            </a:extLst>
          </p:cNvPr>
          <p:cNvSpPr txBox="1"/>
          <p:nvPr/>
        </p:nvSpPr>
        <p:spPr>
          <a:xfrm>
            <a:off x="6206936" y="5811540"/>
            <a:ext cx="57334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37EC72"/>
                </a:solidFill>
              </a:rPr>
              <a:t> Least Streamed Songs on Spotify </a:t>
            </a:r>
            <a:br>
              <a:rPr lang="en-US" sz="2400" b="1" dirty="0">
                <a:solidFill>
                  <a:srgbClr val="37EC72"/>
                </a:solidFill>
              </a:rPr>
            </a:br>
            <a:r>
              <a:rPr lang="en-US" sz="2400" b="1" dirty="0">
                <a:solidFill>
                  <a:srgbClr val="37EC72"/>
                </a:solidFill>
              </a:rPr>
              <a:t>(Bottom 5)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25558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0262-3D6A-D0BE-56A3-0BF723552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553" y="386499"/>
            <a:ext cx="10376724" cy="1306673"/>
          </a:xfrm>
        </p:spPr>
        <p:txBody>
          <a:bodyPr>
            <a:noAutofit/>
          </a:bodyPr>
          <a:lstStyle/>
          <a:p>
            <a:br>
              <a:rPr lang="en-US" sz="4800" b="1" dirty="0">
                <a:solidFill>
                  <a:srgbClr val="37EC72"/>
                </a:solidFill>
              </a:rPr>
            </a:br>
            <a:r>
              <a:rPr lang="en-US" sz="4800" b="1" dirty="0">
                <a:solidFill>
                  <a:srgbClr val="37EC72"/>
                </a:solidFill>
              </a:rPr>
              <a:t> Least Streamed Songs on Spotify </a:t>
            </a:r>
            <a:br>
              <a:rPr lang="en-US" sz="4800" b="1" dirty="0">
                <a:solidFill>
                  <a:srgbClr val="37EC72"/>
                </a:solidFill>
              </a:rPr>
            </a:br>
            <a:r>
              <a:rPr lang="en-US" sz="4800" b="1" dirty="0">
                <a:solidFill>
                  <a:srgbClr val="37EC72"/>
                </a:solidFill>
              </a:rPr>
              <a:t>(Bottom 5) </a:t>
            </a:r>
            <a:br>
              <a:rPr lang="en-US" sz="4800" b="1" dirty="0">
                <a:solidFill>
                  <a:srgbClr val="37EC72"/>
                </a:solidFill>
              </a:rPr>
            </a:br>
            <a:endParaRPr lang="en-US" sz="4800" dirty="0"/>
          </a:p>
        </p:txBody>
      </p:sp>
      <p:pic>
        <p:nvPicPr>
          <p:cNvPr id="4" name="Content Placeholder 14" descr="A graph with blue bars&#10;&#10;Description automatically generated with medium confidence">
            <a:extLst>
              <a:ext uri="{FF2B5EF4-FFF2-40B4-BE49-F238E27FC236}">
                <a16:creationId xmlns:a16="http://schemas.microsoft.com/office/drawing/2014/main" id="{2AB05EA0-DFE9-05C4-A18C-3A34A6108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209" y="1816056"/>
            <a:ext cx="7977582" cy="4786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7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2BFE017-E0F0-C24B-FC39-ACD46EE76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84279"/>
            <a:ext cx="6779281" cy="31737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FF0D767-949F-5840-3EDE-75C6005FD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64985" cy="36842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6A3442-51AB-567B-582E-E8AA9F966E53}"/>
              </a:ext>
            </a:extLst>
          </p:cNvPr>
          <p:cNvSpPr txBox="1"/>
          <p:nvPr/>
        </p:nvSpPr>
        <p:spPr>
          <a:xfrm>
            <a:off x="6942667" y="5998418"/>
            <a:ext cx="50074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37EC72"/>
                </a:solidFill>
              </a:rPr>
              <a:t>BPM Distribution by Percentages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63548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3808</TotalTime>
  <Words>378</Words>
  <Application>Microsoft Office PowerPoint</Application>
  <PresentationFormat>Widescreen</PresentationFormat>
  <Paragraphs>40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Calisto MT</vt:lpstr>
      <vt:lpstr>Wingdings 2</vt:lpstr>
      <vt:lpstr>Slate</vt:lpstr>
      <vt:lpstr>SPOTIFY DATA ANALYSIS</vt:lpstr>
      <vt:lpstr>Raise your hand if you use Spotify!</vt:lpstr>
      <vt:lpstr>Research Questions</vt:lpstr>
      <vt:lpstr>PowerPoint Presentation</vt:lpstr>
      <vt:lpstr>PowerPoint Presentation</vt:lpstr>
      <vt:lpstr>PowerPoint Presentation</vt:lpstr>
      <vt:lpstr>PowerPoint Presentation</vt:lpstr>
      <vt:lpstr>  Least Streamed Songs on Spotify  (Bottom 5)  </vt:lpstr>
      <vt:lpstr>PowerPoint Presentation</vt:lpstr>
      <vt:lpstr>PowerPoint Presentation</vt:lpstr>
      <vt:lpstr>PowerPoint Presentation</vt:lpstr>
      <vt:lpstr>PowerPoint Presentation</vt:lpstr>
      <vt:lpstr>Descriptive Statistics on Danceability Rate across Platform Charts </vt:lpstr>
      <vt:lpstr>PowerPoint Presentation</vt:lpstr>
      <vt:lpstr>PowerPoint Presentation</vt:lpstr>
      <vt:lpstr> Music Popularity (Number of Streams) over Time (2020-2023) </vt:lpstr>
      <vt:lpstr>Conclusions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SPOTIFY DATA ANALYSIS</dc:title>
  <dc:creator>Liseth Rubio</dc:creator>
  <cp:lastModifiedBy>Liseth Rubio</cp:lastModifiedBy>
  <cp:revision>42</cp:revision>
  <dcterms:created xsi:type="dcterms:W3CDTF">2024-05-13T22:41:57Z</dcterms:created>
  <dcterms:modified xsi:type="dcterms:W3CDTF">2024-05-17T01:06:31Z</dcterms:modified>
</cp:coreProperties>
</file>